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414" r:id="rId3"/>
    <p:sldId id="961" r:id="rId5"/>
    <p:sldId id="964" r:id="rId6"/>
    <p:sldId id="1142" r:id="rId7"/>
    <p:sldId id="965" r:id="rId8"/>
    <p:sldId id="967" r:id="rId9"/>
    <p:sldId id="968" r:id="rId10"/>
    <p:sldId id="969" r:id="rId11"/>
    <p:sldId id="1143" r:id="rId12"/>
    <p:sldId id="986" r:id="rId13"/>
    <p:sldId id="987" r:id="rId14"/>
    <p:sldId id="990" r:id="rId15"/>
    <p:sldId id="988" r:id="rId16"/>
    <p:sldId id="989" r:id="rId17"/>
    <p:sldId id="1016" r:id="rId18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7" userDrawn="1">
          <p15:clr>
            <a:srgbClr val="A4A3A4"/>
          </p15:clr>
        </p15:guide>
        <p15:guide id="2" pos="28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426"/>
    <a:srgbClr val="E74C2E"/>
    <a:srgbClr val="CB3517"/>
    <a:srgbClr val="323A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08" autoAdjust="0"/>
  </p:normalViewPr>
  <p:slideViewPr>
    <p:cSldViewPr showGuides="1">
      <p:cViewPr varScale="1">
        <p:scale>
          <a:sx n="200" d="100"/>
          <a:sy n="200" d="100"/>
        </p:scale>
        <p:origin x="660" y="96"/>
      </p:cViewPr>
      <p:guideLst>
        <p:guide orient="horz" pos="1387"/>
        <p:guide pos="28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9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286FA-1D4E-41F4-820F-9675833312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C,D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AB</a:t>
            </a:r>
            <a:endParaRPr lang="en-US" altLang="zh-CN"/>
          </a:p>
          <a:p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答案：A</a:t>
            </a:r>
            <a:endParaRPr lang="zh-CN" altLang="en-US"/>
          </a:p>
          <a:p>
            <a:r>
              <a:rPr lang="zh-CN" altLang="en-US">
                <a:sym typeface="+mn-ea"/>
              </a:rPr>
              <a:t>答案：B 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8D6B-5688-4B1B-816B-C8E80BFF8CD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6079A-01F7-403F-A5A4-2406BB22D54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E1B8-D0C0-42DE-B82B-0D9273CB657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E1AF-DAB2-4ADF-93FA-D25DD27C073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E661-801A-4BC7-BD13-B4514D0BF7C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F0C4-B81E-437B-B9F6-D83FD98A62B2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047B-9E9A-4966-BBED-C933A05174B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E77B-BCC5-45BE-9B5E-2D38C7AFB5B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9A80-8B57-403E-9ABD-5EF56E9E49B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F676-15A5-402A-A89B-21515CD99382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C7EA-4A56-4142-8A9F-722925628C6B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4731990"/>
            <a:ext cx="9143999" cy="4165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Impact" panose="020B0806030902050204" pitchFamily="34" charset="0"/>
                <a:ea typeface="+mn-ea"/>
              </a:defRPr>
            </a:lvl1pPr>
          </a:lstStyle>
          <a:p>
            <a:fld id="{9DD1F462-85FF-4F29-B431-4C51C50C97AB}" type="datetime1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662737" y="4867191"/>
            <a:ext cx="224839" cy="224839"/>
            <a:chOff x="11550315" y="6496550"/>
            <a:chExt cx="299785" cy="299785"/>
          </a:xfrm>
        </p:grpSpPr>
        <p:sp>
          <p:nvSpPr>
            <p:cNvPr id="10" name="椭圆 9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131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 flipH="1">
            <a:off x="8291829" y="4867191"/>
            <a:ext cx="224839" cy="224839"/>
            <a:chOff x="11550315" y="6496550"/>
            <a:chExt cx="299785" cy="299785"/>
          </a:xfrm>
        </p:grpSpPr>
        <p:sp>
          <p:nvSpPr>
            <p:cNvPr id="13" name="椭圆 12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131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/>
          <p:cNvSpPr/>
          <p:nvPr userDrawn="1"/>
        </p:nvSpPr>
        <p:spPr>
          <a:xfrm>
            <a:off x="-1" y="195486"/>
            <a:ext cx="827585" cy="4663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895341" y="195183"/>
            <a:ext cx="220275" cy="466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8848519" y="223916"/>
            <a:ext cx="296534" cy="4663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users\administrator\appdata\roaming\360se6\User Data\temp\188976-1206061014078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/>
          <a:stretch>
            <a:fillRect/>
          </a:stretch>
        </p:blipFill>
        <p:spPr bwMode="auto">
          <a:xfrm>
            <a:off x="230779" y="149097"/>
            <a:ext cx="8025843" cy="410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日期占位符 1"/>
          <p:cNvSpPr txBox="1"/>
          <p:nvPr/>
        </p:nvSpPr>
        <p:spPr>
          <a:xfrm>
            <a:off x="2406188" y="46757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CCAE67-CA47-4824-86DE-BA31F9CF9142}" type="datetime1">
              <a:rPr lang="zh-CN" altLang="en-US" smtClean="0"/>
            </a:fld>
            <a:endParaRPr lang="zh-CN" altLang="en-US"/>
          </a:p>
        </p:txBody>
      </p:sp>
      <p:sp>
        <p:nvSpPr>
          <p:cNvPr id="36" name="矩形 26"/>
          <p:cNvSpPr>
            <a:spLocks noChangeArrowheads="1"/>
          </p:cNvSpPr>
          <p:nvPr/>
        </p:nvSpPr>
        <p:spPr bwMode="auto">
          <a:xfrm>
            <a:off x="3059255" y="3260968"/>
            <a:ext cx="5641158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zh-CN" altLang="en-US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系统架构设计师</a:t>
            </a:r>
            <a:r>
              <a:rPr lang="en-US" altLang="zh-CN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endParaRPr lang="zh-CN" altLang="en-US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204077" y="4025333"/>
            <a:ext cx="3887594" cy="72009"/>
            <a:chOff x="539552" y="195486"/>
            <a:chExt cx="1482080" cy="72008"/>
          </a:xfrm>
        </p:grpSpPr>
        <p:sp>
          <p:nvSpPr>
            <p:cNvPr id="38" name="矩形 37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132068" y="409734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E74C2E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E74C2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06254" y="4227032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汪洋老师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016451" y="4025031"/>
            <a:ext cx="1119868" cy="466662"/>
            <a:chOff x="3163712" y="2643758"/>
            <a:chExt cx="1119868" cy="466662"/>
          </a:xfrm>
        </p:grpSpPr>
        <p:sp>
          <p:nvSpPr>
            <p:cNvPr id="43" name="矩形 42"/>
            <p:cNvSpPr/>
            <p:nvPr/>
          </p:nvSpPr>
          <p:spPr>
            <a:xfrm>
              <a:off x="3163712" y="2644061"/>
              <a:ext cx="827585" cy="4663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987046" y="2643758"/>
              <a:ext cx="296534" cy="4663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5868144" y="4138461"/>
            <a:ext cx="422091" cy="422091"/>
            <a:chOff x="2492224" y="1959430"/>
            <a:chExt cx="2148114" cy="2148114"/>
          </a:xfrm>
        </p:grpSpPr>
        <p:sp>
          <p:nvSpPr>
            <p:cNvPr id="46" name="椭圆 45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056" y="2549554"/>
              <a:ext cx="1162402" cy="1190723"/>
            </a:xfrm>
            <a:prstGeom prst="rect">
              <a:avLst/>
            </a:prstGeom>
          </p:spPr>
        </p:pic>
      </p:grp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6878646" y="4138461"/>
            <a:ext cx="422091" cy="422091"/>
            <a:chOff x="6564085" y="1959430"/>
            <a:chExt cx="2148114" cy="2148114"/>
          </a:xfrm>
        </p:grpSpPr>
        <p:sp>
          <p:nvSpPr>
            <p:cNvPr id="49" name="椭圆 48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51" name="Freeform 5"/>
              <p:cNvSpPr/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6"/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7"/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8"/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6374590" y="4138461"/>
            <a:ext cx="422091" cy="422091"/>
            <a:chOff x="4528154" y="1959430"/>
            <a:chExt cx="2148114" cy="2148114"/>
          </a:xfrm>
        </p:grpSpPr>
        <p:sp>
          <p:nvSpPr>
            <p:cNvPr id="57" name="椭圆 56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8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59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99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4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9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4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utoUpdateAnimBg="0"/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360" y="843280"/>
            <a:ext cx="8131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◆系统设计基本原理：抽象、模块化、信息隐蔽、模块独立（高内聚和低耦合）。</a:t>
            </a:r>
            <a:endParaRPr lang="zh-CN" altLang="en-US" sz="1600"/>
          </a:p>
          <a:p>
            <a:r>
              <a:rPr lang="zh-CN" altLang="en-US" sz="1600"/>
              <a:t>衡量模块独立程度的标准有两个：耦合性和内聚性。内聚程度从低到高如下表所示：</a:t>
            </a:r>
            <a:endParaRPr lang="zh-CN" altLang="en-US" sz="1600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21790" y="1409700"/>
            <a:ext cx="5358130" cy="3294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7405" y="671195"/>
            <a:ext cx="378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◆耦合程度从低到高如下表所示：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19250" y="1039495"/>
            <a:ext cx="5323840" cy="367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1385" y="771525"/>
            <a:ext cx="304800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人机界面设计三大黄金原则：</a:t>
            </a:r>
            <a:endParaRPr lang="zh-CN" altLang="en-US" sz="15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1131570"/>
            <a:ext cx="5388610" cy="341439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人机界面设计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550" y="987425"/>
            <a:ext cx="82543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某模块中各个处理元素都密切相关于同一功能且必须顺序执行，前一处理元素的输出就是下一处理元素的输入，则该模块的内聚类型为(</a:t>
            </a:r>
            <a:r>
              <a:rPr lang="en-US" altLang="zh-CN"/>
              <a:t>   </a:t>
            </a:r>
            <a:r>
              <a:rPr lang="zh-CN" altLang="en-US"/>
              <a:t>)内聚</a:t>
            </a:r>
            <a:endParaRPr lang="zh-CN" altLang="en-US"/>
          </a:p>
          <a:p>
            <a:r>
              <a:rPr lang="zh-CN" altLang="en-US"/>
              <a:t>A、过程</a:t>
            </a:r>
            <a:r>
              <a:rPr lang="en-US" altLang="zh-CN"/>
              <a:t>                      </a:t>
            </a:r>
            <a:r>
              <a:rPr lang="zh-CN" altLang="en-US"/>
              <a:t>B、时间</a:t>
            </a:r>
            <a:r>
              <a:rPr lang="en-US" altLang="zh-CN"/>
              <a:t>                          </a:t>
            </a:r>
            <a:r>
              <a:rPr lang="zh-CN" altLang="en-US"/>
              <a:t>C、顺序</a:t>
            </a:r>
            <a:r>
              <a:rPr lang="en-US" altLang="zh-CN"/>
              <a:t>                     </a:t>
            </a:r>
            <a:r>
              <a:rPr lang="zh-CN" altLang="en-US"/>
              <a:t>D、逻辑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已知模块A给模块B传递数据结构X,则这两个模块的耦合类型为(</a:t>
            </a:r>
            <a:r>
              <a:rPr lang="en-US" altLang="zh-CN"/>
              <a:t>    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/>
              <a:t>A.数据耦合</a:t>
            </a:r>
            <a:r>
              <a:rPr lang="en-US" altLang="zh-CN"/>
              <a:t>                </a:t>
            </a:r>
            <a:r>
              <a:rPr lang="zh-CN" altLang="en-US"/>
              <a:t>B.公共耦合</a:t>
            </a:r>
            <a:r>
              <a:rPr lang="en-US" altLang="zh-CN"/>
              <a:t>                     </a:t>
            </a:r>
            <a:r>
              <a:rPr lang="zh-CN" altLang="en-US"/>
              <a:t>C.外部耦合</a:t>
            </a:r>
            <a:r>
              <a:rPr lang="en-US" altLang="zh-CN"/>
              <a:t>                </a:t>
            </a:r>
            <a:r>
              <a:rPr lang="zh-CN" altLang="en-US"/>
              <a:t>D.标记耦合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考试真题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215" y="915670"/>
            <a:ext cx="861758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系统设计是根据系统分析的结果，完成系统的构建过程。系统设计的主要内容包括();系统总体结构设计的主要任务是将系统的功能需求分配给软件模块，确定每个模块的功能和调用关系，形成软件的(</a:t>
            </a:r>
            <a:r>
              <a:rPr lang="en-US" altLang="zh-CN"/>
              <a:t>  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/>
              <a:t>A.概要设计和详细设计</a:t>
            </a:r>
            <a:r>
              <a:rPr lang="en-US" altLang="zh-CN"/>
              <a:t>		</a:t>
            </a:r>
            <a:r>
              <a:rPr lang="zh-CN" altLang="en-US"/>
              <a:t>B.架构设计和对象设计</a:t>
            </a:r>
            <a:endParaRPr lang="zh-CN" altLang="en-US"/>
          </a:p>
          <a:p>
            <a:r>
              <a:rPr lang="zh-CN" altLang="en-US"/>
              <a:t>C.部署设计和用例设计</a:t>
            </a:r>
            <a:r>
              <a:rPr lang="en-US" altLang="zh-CN"/>
              <a:t>		</a:t>
            </a:r>
            <a:r>
              <a:rPr lang="zh-CN" altLang="en-US"/>
              <a:t>D.功能设计和模块设计</a:t>
            </a:r>
            <a:endParaRPr lang="zh-CN" altLang="en-US"/>
          </a:p>
          <a:p>
            <a:r>
              <a:rPr lang="zh-CN" altLang="en-US"/>
              <a:t>A.用例图</a:t>
            </a:r>
            <a:r>
              <a:rPr lang="en-US" altLang="zh-CN"/>
              <a:t>		</a:t>
            </a:r>
            <a:r>
              <a:rPr lang="zh-CN" altLang="en-US"/>
              <a:t>B.模块结构图</a:t>
            </a:r>
            <a:r>
              <a:rPr lang="en-US" altLang="zh-CN"/>
              <a:t>		C</a:t>
            </a:r>
            <a:r>
              <a:rPr lang="zh-CN" altLang="en-US"/>
              <a:t>.系统部署图  </a:t>
            </a:r>
            <a:r>
              <a:rPr lang="en-US" altLang="zh-CN"/>
              <a:t>		</a:t>
            </a:r>
            <a:r>
              <a:rPr lang="zh-CN" altLang="en-US"/>
              <a:t>D.类图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以下关于软件系统模块结构设计的叙述中，正确的是(</a:t>
            </a:r>
            <a:r>
              <a:rPr lang="en-US" altLang="zh-CN"/>
              <a:t>     </a:t>
            </a:r>
            <a:r>
              <a:rPr lang="zh-CN" altLang="en-US"/>
              <a:t>)。</a:t>
            </a:r>
            <a:endParaRPr lang="zh-CN" altLang="en-US"/>
          </a:p>
          <a:p>
            <a:r>
              <a:rPr lang="zh-CN" altLang="en-US"/>
              <a:t>A.当模块扇出过大时，应把下级模块进一步分解为若干个子模块</a:t>
            </a:r>
            <a:endParaRPr lang="zh-CN" altLang="en-US"/>
          </a:p>
          <a:p>
            <a:r>
              <a:rPr lang="zh-CN" altLang="en-US"/>
              <a:t>B.当模块扇出过小时，应适当增加中间的控制模块</a:t>
            </a:r>
            <a:endParaRPr lang="zh-CN" altLang="en-US"/>
          </a:p>
          <a:p>
            <a:r>
              <a:rPr lang="zh-CN" altLang="en-US"/>
              <a:t>C.模块的扇入大，表示模块的复杂度较高</a:t>
            </a:r>
            <a:endParaRPr lang="zh-CN" altLang="en-US"/>
          </a:p>
          <a:p>
            <a:r>
              <a:rPr lang="zh-CN" altLang="en-US"/>
              <a:t>D.模块的扇入大，表示模块的复用程度高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考试真题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-5814" y="0"/>
            <a:ext cx="9149813" cy="31478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b="41862"/>
          <a:stretch>
            <a:fillRect/>
          </a:stretch>
        </p:blipFill>
        <p:spPr>
          <a:xfrm>
            <a:off x="75977" y="1313950"/>
            <a:ext cx="9119255" cy="101325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860024" y="3490692"/>
            <a:ext cx="5212106" cy="72008"/>
            <a:chOff x="539552" y="195486"/>
            <a:chExt cx="1482080" cy="72008"/>
          </a:xfrm>
        </p:grpSpPr>
        <p:sp>
          <p:nvSpPr>
            <p:cNvPr id="6" name="矩形 5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E74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88016" y="35627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E74C2E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E74C2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2202" y="3692390"/>
            <a:ext cx="1762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TIANBO     </a:t>
            </a:r>
            <a:r>
              <a:rPr lang="zh-CN" altLang="en-US" sz="1600" b="1" dirty="0">
                <a:solidFill>
                  <a:srgbClr val="E74C2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天博教育</a:t>
            </a:r>
            <a:endParaRPr lang="zh-CN" altLang="en-US" sz="1600" b="1" dirty="0">
              <a:solidFill>
                <a:srgbClr val="E74C2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2399" y="3490389"/>
            <a:ext cx="1119868" cy="466662"/>
            <a:chOff x="3163712" y="2643758"/>
            <a:chExt cx="1119868" cy="466662"/>
          </a:xfrm>
        </p:grpSpPr>
        <p:sp>
          <p:nvSpPr>
            <p:cNvPr id="11" name="矩形 10"/>
            <p:cNvSpPr/>
            <p:nvPr/>
          </p:nvSpPr>
          <p:spPr>
            <a:xfrm>
              <a:off x="3163712" y="2644061"/>
              <a:ext cx="827585" cy="4663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87046" y="2643758"/>
              <a:ext cx="296534" cy="466359"/>
            </a:xfrm>
            <a:prstGeom prst="rect">
              <a:avLst/>
            </a:prstGeom>
            <a:solidFill>
              <a:srgbClr val="E74C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4958449" y="3603819"/>
            <a:ext cx="422023" cy="422023"/>
            <a:chOff x="2492224" y="1959430"/>
            <a:chExt cx="2148114" cy="2148114"/>
          </a:xfrm>
        </p:grpSpPr>
        <p:sp>
          <p:nvSpPr>
            <p:cNvPr id="14" name="椭圆 13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056" y="2549554"/>
              <a:ext cx="1162402" cy="1190723"/>
            </a:xfrm>
            <a:prstGeom prst="rect">
              <a:avLst/>
            </a:prstGeom>
          </p:spPr>
        </p:pic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5968951" y="3631309"/>
            <a:ext cx="422023" cy="422023"/>
            <a:chOff x="6564085" y="1959430"/>
            <a:chExt cx="2148114" cy="2148114"/>
          </a:xfrm>
        </p:grpSpPr>
        <p:sp>
          <p:nvSpPr>
            <p:cNvPr id="17" name="椭圆 16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9" name="Freeform 5"/>
              <p:cNvSpPr/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7"/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5464895" y="3603819"/>
            <a:ext cx="422023" cy="422023"/>
            <a:chOff x="4528154" y="1959430"/>
            <a:chExt cx="2148114" cy="2148114"/>
          </a:xfrm>
        </p:grpSpPr>
        <p:sp>
          <p:nvSpPr>
            <p:cNvPr id="25" name="椭圆 24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6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4" name="矩形 26"/>
          <p:cNvSpPr>
            <a:spLocks noChangeArrowheads="1"/>
          </p:cNvSpPr>
          <p:nvPr/>
        </p:nvSpPr>
        <p:spPr bwMode="auto">
          <a:xfrm>
            <a:off x="568518" y="4155926"/>
            <a:ext cx="6503612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r>
              <a:rPr lang="en-US" altLang="zh-CN" sz="4400" b="1" spc="225" dirty="0">
                <a:solidFill>
                  <a:srgbClr val="E74C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400" b="1" spc="225" dirty="0">
              <a:solidFill>
                <a:srgbClr val="E74C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9" t="11081" r="26729" b="10654"/>
          <a:stretch>
            <a:fillRect/>
          </a:stretch>
        </p:blipFill>
        <p:spPr>
          <a:xfrm>
            <a:off x="2511291" y="527370"/>
            <a:ext cx="4298708" cy="27667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7" t="32342" r="5913"/>
          <a:stretch>
            <a:fillRect/>
          </a:stretch>
        </p:blipFill>
        <p:spPr>
          <a:xfrm>
            <a:off x="5169460" y="1149248"/>
            <a:ext cx="2834707" cy="2505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" t="29602" r="64869" b="13234"/>
          <a:stretch>
            <a:fillRect/>
          </a:stretch>
        </p:blipFill>
        <p:spPr>
          <a:xfrm>
            <a:off x="1259632" y="855905"/>
            <a:ext cx="2329811" cy="2438163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1905525" y="1626352"/>
            <a:ext cx="985403" cy="860835"/>
            <a:chOff x="882603" y="2302677"/>
            <a:chExt cx="1093895" cy="95561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 14"/>
            <p:cNvSpPr/>
            <p:nvPr/>
          </p:nvSpPr>
          <p:spPr bwMode="auto">
            <a:xfrm>
              <a:off x="882603" y="2302677"/>
              <a:ext cx="820672" cy="955612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1362082" y="2640858"/>
              <a:ext cx="386396" cy="443988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1667783" y="2400113"/>
              <a:ext cx="273223" cy="299340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1088524" y="2679029"/>
              <a:ext cx="408829" cy="66632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1087855" y="2815306"/>
              <a:ext cx="344542" cy="673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4" name="Freeform 19"/>
            <p:cNvSpPr/>
            <p:nvPr/>
          </p:nvSpPr>
          <p:spPr bwMode="auto">
            <a:xfrm>
              <a:off x="1082497" y="2945221"/>
              <a:ext cx="244427" cy="146657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5" name="Freeform 20"/>
            <p:cNvSpPr/>
            <p:nvPr/>
          </p:nvSpPr>
          <p:spPr bwMode="auto">
            <a:xfrm>
              <a:off x="1748478" y="2540408"/>
              <a:ext cx="228020" cy="273223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6" name="Freeform 21"/>
            <p:cNvSpPr/>
            <p:nvPr/>
          </p:nvSpPr>
          <p:spPr bwMode="auto">
            <a:xfrm>
              <a:off x="1293107" y="2473776"/>
              <a:ext cx="204247" cy="66632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11878" y="1184383"/>
            <a:ext cx="1107210" cy="863644"/>
            <a:chOff x="2855366" y="2301118"/>
            <a:chExt cx="1229112" cy="95873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 26"/>
            <p:cNvSpPr/>
            <p:nvPr/>
          </p:nvSpPr>
          <p:spPr bwMode="auto">
            <a:xfrm>
              <a:off x="2855366" y="2531318"/>
              <a:ext cx="807015" cy="728530"/>
            </a:xfrm>
            <a:custGeom>
              <a:avLst/>
              <a:gdLst>
                <a:gd name="T0" fmla="*/ 129 w 908"/>
                <a:gd name="T1" fmla="*/ 646 h 819"/>
                <a:gd name="T2" fmla="*/ 86 w 908"/>
                <a:gd name="T3" fmla="*/ 646 h 819"/>
                <a:gd name="T4" fmla="*/ 0 w 908"/>
                <a:gd name="T5" fmla="*/ 560 h 819"/>
                <a:gd name="T6" fmla="*/ 0 w 908"/>
                <a:gd name="T7" fmla="*/ 87 h 819"/>
                <a:gd name="T8" fmla="*/ 87 w 908"/>
                <a:gd name="T9" fmla="*/ 0 h 819"/>
                <a:gd name="T10" fmla="*/ 822 w 908"/>
                <a:gd name="T11" fmla="*/ 0 h 819"/>
                <a:gd name="T12" fmla="*/ 908 w 908"/>
                <a:gd name="T13" fmla="*/ 90 h 819"/>
                <a:gd name="T14" fmla="*/ 908 w 908"/>
                <a:gd name="T15" fmla="*/ 470 h 819"/>
                <a:gd name="T16" fmla="*/ 908 w 908"/>
                <a:gd name="T17" fmla="*/ 557 h 819"/>
                <a:gd name="T18" fmla="*/ 818 w 908"/>
                <a:gd name="T19" fmla="*/ 646 h 819"/>
                <a:gd name="T20" fmla="*/ 338 w 908"/>
                <a:gd name="T21" fmla="*/ 646 h 819"/>
                <a:gd name="T22" fmla="*/ 313 w 908"/>
                <a:gd name="T23" fmla="*/ 656 h 819"/>
                <a:gd name="T24" fmla="*/ 166 w 908"/>
                <a:gd name="T25" fmla="*/ 804 h 819"/>
                <a:gd name="T26" fmla="*/ 156 w 908"/>
                <a:gd name="T27" fmla="*/ 813 h 819"/>
                <a:gd name="T28" fmla="*/ 139 w 908"/>
                <a:gd name="T29" fmla="*/ 817 h 819"/>
                <a:gd name="T30" fmla="*/ 130 w 908"/>
                <a:gd name="T31" fmla="*/ 802 h 819"/>
                <a:gd name="T32" fmla="*/ 129 w 908"/>
                <a:gd name="T33" fmla="*/ 770 h 819"/>
                <a:gd name="T34" fmla="*/ 129 w 908"/>
                <a:gd name="T35" fmla="*/ 64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8" h="819">
                  <a:moveTo>
                    <a:pt x="129" y="646"/>
                  </a:moveTo>
                  <a:cubicBezTo>
                    <a:pt x="114" y="646"/>
                    <a:pt x="100" y="646"/>
                    <a:pt x="86" y="646"/>
                  </a:cubicBezTo>
                  <a:cubicBezTo>
                    <a:pt x="38" y="646"/>
                    <a:pt x="0" y="608"/>
                    <a:pt x="0" y="560"/>
                  </a:cubicBezTo>
                  <a:cubicBezTo>
                    <a:pt x="0" y="402"/>
                    <a:pt x="0" y="245"/>
                    <a:pt x="0" y="87"/>
                  </a:cubicBezTo>
                  <a:cubicBezTo>
                    <a:pt x="0" y="38"/>
                    <a:pt x="38" y="0"/>
                    <a:pt x="87" y="0"/>
                  </a:cubicBezTo>
                  <a:cubicBezTo>
                    <a:pt x="332" y="0"/>
                    <a:pt x="577" y="0"/>
                    <a:pt x="822" y="0"/>
                  </a:cubicBezTo>
                  <a:cubicBezTo>
                    <a:pt x="872" y="0"/>
                    <a:pt x="908" y="38"/>
                    <a:pt x="908" y="90"/>
                  </a:cubicBezTo>
                  <a:cubicBezTo>
                    <a:pt x="908" y="217"/>
                    <a:pt x="908" y="343"/>
                    <a:pt x="908" y="470"/>
                  </a:cubicBezTo>
                  <a:cubicBezTo>
                    <a:pt x="908" y="499"/>
                    <a:pt x="908" y="528"/>
                    <a:pt x="908" y="557"/>
                  </a:cubicBezTo>
                  <a:cubicBezTo>
                    <a:pt x="908" y="609"/>
                    <a:pt x="871" y="646"/>
                    <a:pt x="818" y="646"/>
                  </a:cubicBezTo>
                  <a:cubicBezTo>
                    <a:pt x="658" y="646"/>
                    <a:pt x="498" y="646"/>
                    <a:pt x="338" y="646"/>
                  </a:cubicBezTo>
                  <a:cubicBezTo>
                    <a:pt x="328" y="646"/>
                    <a:pt x="321" y="649"/>
                    <a:pt x="313" y="656"/>
                  </a:cubicBezTo>
                  <a:cubicBezTo>
                    <a:pt x="265" y="706"/>
                    <a:pt x="215" y="755"/>
                    <a:pt x="166" y="804"/>
                  </a:cubicBezTo>
                  <a:cubicBezTo>
                    <a:pt x="163" y="807"/>
                    <a:pt x="160" y="811"/>
                    <a:pt x="156" y="813"/>
                  </a:cubicBezTo>
                  <a:cubicBezTo>
                    <a:pt x="151" y="815"/>
                    <a:pt x="143" y="819"/>
                    <a:pt x="139" y="817"/>
                  </a:cubicBezTo>
                  <a:cubicBezTo>
                    <a:pt x="134" y="815"/>
                    <a:pt x="131" y="807"/>
                    <a:pt x="130" y="802"/>
                  </a:cubicBezTo>
                  <a:cubicBezTo>
                    <a:pt x="129" y="791"/>
                    <a:pt x="130" y="781"/>
                    <a:pt x="129" y="770"/>
                  </a:cubicBezTo>
                  <a:cubicBezTo>
                    <a:pt x="129" y="730"/>
                    <a:pt x="129" y="689"/>
                    <a:pt x="129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49" name="Freeform 27"/>
            <p:cNvSpPr/>
            <p:nvPr/>
          </p:nvSpPr>
          <p:spPr bwMode="auto">
            <a:xfrm>
              <a:off x="3237656" y="2301118"/>
              <a:ext cx="846822" cy="731909"/>
            </a:xfrm>
            <a:custGeom>
              <a:avLst/>
              <a:gdLst>
                <a:gd name="T0" fmla="*/ 824 w 953"/>
                <a:gd name="T1" fmla="*/ 647 h 823"/>
                <a:gd name="T2" fmla="*/ 824 w 953"/>
                <a:gd name="T3" fmla="*/ 785 h 823"/>
                <a:gd name="T4" fmla="*/ 814 w 953"/>
                <a:gd name="T5" fmla="*/ 817 h 823"/>
                <a:gd name="T6" fmla="*/ 785 w 953"/>
                <a:gd name="T7" fmla="*/ 802 h 823"/>
                <a:gd name="T8" fmla="*/ 638 w 953"/>
                <a:gd name="T9" fmla="*/ 656 h 823"/>
                <a:gd name="T10" fmla="*/ 618 w 953"/>
                <a:gd name="T11" fmla="*/ 647 h 823"/>
                <a:gd name="T12" fmla="*/ 542 w 953"/>
                <a:gd name="T13" fmla="*/ 647 h 823"/>
                <a:gd name="T14" fmla="*/ 542 w 953"/>
                <a:gd name="T15" fmla="*/ 630 h 823"/>
                <a:gd name="T16" fmla="*/ 542 w 953"/>
                <a:gd name="T17" fmla="*/ 351 h 823"/>
                <a:gd name="T18" fmla="*/ 385 w 953"/>
                <a:gd name="T19" fmla="*/ 194 h 823"/>
                <a:gd name="T20" fmla="*/ 20 w 953"/>
                <a:gd name="T21" fmla="*/ 194 h 823"/>
                <a:gd name="T22" fmla="*/ 4 w 953"/>
                <a:gd name="T23" fmla="*/ 194 h 823"/>
                <a:gd name="T24" fmla="*/ 5 w 953"/>
                <a:gd name="T25" fmla="*/ 71 h 823"/>
                <a:gd name="T26" fmla="*/ 93 w 953"/>
                <a:gd name="T27" fmla="*/ 0 h 823"/>
                <a:gd name="T28" fmla="*/ 393 w 953"/>
                <a:gd name="T29" fmla="*/ 0 h 823"/>
                <a:gd name="T30" fmla="*/ 857 w 953"/>
                <a:gd name="T31" fmla="*/ 0 h 823"/>
                <a:gd name="T32" fmla="*/ 953 w 953"/>
                <a:gd name="T33" fmla="*/ 97 h 823"/>
                <a:gd name="T34" fmla="*/ 953 w 953"/>
                <a:gd name="T35" fmla="*/ 552 h 823"/>
                <a:gd name="T36" fmla="*/ 859 w 953"/>
                <a:gd name="T37" fmla="*/ 647 h 823"/>
                <a:gd name="T38" fmla="*/ 824 w 953"/>
                <a:gd name="T39" fmla="*/ 647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3" h="823">
                  <a:moveTo>
                    <a:pt x="824" y="647"/>
                  </a:moveTo>
                  <a:cubicBezTo>
                    <a:pt x="824" y="694"/>
                    <a:pt x="824" y="740"/>
                    <a:pt x="824" y="785"/>
                  </a:cubicBezTo>
                  <a:cubicBezTo>
                    <a:pt x="823" y="796"/>
                    <a:pt x="828" y="811"/>
                    <a:pt x="814" y="817"/>
                  </a:cubicBezTo>
                  <a:cubicBezTo>
                    <a:pt x="801" y="823"/>
                    <a:pt x="793" y="810"/>
                    <a:pt x="785" y="802"/>
                  </a:cubicBezTo>
                  <a:cubicBezTo>
                    <a:pt x="736" y="753"/>
                    <a:pt x="687" y="704"/>
                    <a:pt x="638" y="656"/>
                  </a:cubicBezTo>
                  <a:cubicBezTo>
                    <a:pt x="633" y="651"/>
                    <a:pt x="625" y="648"/>
                    <a:pt x="618" y="647"/>
                  </a:cubicBezTo>
                  <a:cubicBezTo>
                    <a:pt x="593" y="646"/>
                    <a:pt x="569" y="647"/>
                    <a:pt x="542" y="647"/>
                  </a:cubicBezTo>
                  <a:cubicBezTo>
                    <a:pt x="542" y="641"/>
                    <a:pt x="542" y="636"/>
                    <a:pt x="542" y="630"/>
                  </a:cubicBezTo>
                  <a:cubicBezTo>
                    <a:pt x="542" y="537"/>
                    <a:pt x="542" y="444"/>
                    <a:pt x="542" y="351"/>
                  </a:cubicBezTo>
                  <a:cubicBezTo>
                    <a:pt x="542" y="258"/>
                    <a:pt x="478" y="194"/>
                    <a:pt x="385" y="194"/>
                  </a:cubicBezTo>
                  <a:cubicBezTo>
                    <a:pt x="263" y="194"/>
                    <a:pt x="142" y="194"/>
                    <a:pt x="20" y="194"/>
                  </a:cubicBezTo>
                  <a:cubicBezTo>
                    <a:pt x="15" y="194"/>
                    <a:pt x="9" y="194"/>
                    <a:pt x="4" y="194"/>
                  </a:cubicBezTo>
                  <a:cubicBezTo>
                    <a:pt x="4" y="152"/>
                    <a:pt x="0" y="111"/>
                    <a:pt x="5" y="71"/>
                  </a:cubicBezTo>
                  <a:cubicBezTo>
                    <a:pt x="9" y="27"/>
                    <a:pt x="47" y="0"/>
                    <a:pt x="93" y="0"/>
                  </a:cubicBezTo>
                  <a:cubicBezTo>
                    <a:pt x="193" y="0"/>
                    <a:pt x="293" y="0"/>
                    <a:pt x="393" y="0"/>
                  </a:cubicBezTo>
                  <a:cubicBezTo>
                    <a:pt x="548" y="0"/>
                    <a:pt x="702" y="0"/>
                    <a:pt x="857" y="0"/>
                  </a:cubicBezTo>
                  <a:cubicBezTo>
                    <a:pt x="918" y="0"/>
                    <a:pt x="953" y="35"/>
                    <a:pt x="953" y="97"/>
                  </a:cubicBezTo>
                  <a:cubicBezTo>
                    <a:pt x="953" y="249"/>
                    <a:pt x="953" y="401"/>
                    <a:pt x="953" y="552"/>
                  </a:cubicBezTo>
                  <a:cubicBezTo>
                    <a:pt x="953" y="611"/>
                    <a:pt x="917" y="647"/>
                    <a:pt x="859" y="647"/>
                  </a:cubicBezTo>
                  <a:cubicBezTo>
                    <a:pt x="848" y="647"/>
                    <a:pt x="837" y="647"/>
                    <a:pt x="824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69930" y="1649324"/>
            <a:ext cx="902512" cy="896059"/>
            <a:chOff x="7367401" y="2282771"/>
            <a:chExt cx="1001878" cy="99471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 32"/>
            <p:cNvSpPr/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2" name="Freeform 33"/>
            <p:cNvSpPr/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3" name="Freeform 34"/>
            <p:cNvSpPr/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4" name="Freeform 35"/>
            <p:cNvSpPr/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5" name="Freeform 36"/>
            <p:cNvSpPr/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6" name="Freeform 37"/>
            <p:cNvSpPr/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7" name="Freeform 38"/>
            <p:cNvSpPr/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8" name="Freeform 39"/>
            <p:cNvSpPr/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59" name="Freeform 40"/>
            <p:cNvSpPr/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60" name="Freeform 41"/>
            <p:cNvSpPr/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99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199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99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99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99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699"/>
                            </p:stCondLst>
                            <p:childTnLst>
                              <p:par>
                                <p:cTn id="5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199"/>
                            </p:stCondLst>
                            <p:childTnLst>
                              <p:par>
                                <p:cTn id="6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4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750" y="765810"/>
            <a:ext cx="6045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需求跟踪：也称之为双向跟踪。两个层次,如下图所示: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539115" y="3220085"/>
            <a:ext cx="8027035" cy="8312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600" dirty="0"/>
              <a:t>◆正向跟踪表示</a:t>
            </a:r>
            <a:r>
              <a:rPr lang="zh-CN" altLang="en-US" sz="1600" b="1" dirty="0">
                <a:solidFill>
                  <a:srgbClr val="FF0000"/>
                </a:solidFill>
              </a:rPr>
              <a:t>用户原始需求是否都实现了</a:t>
            </a:r>
            <a:r>
              <a:rPr lang="zh-CN" altLang="en-US" sz="1600" dirty="0"/>
              <a:t>，反向跟踪表示</a:t>
            </a:r>
            <a:r>
              <a:rPr lang="zh-CN" altLang="en-US" sz="1600" b="1" dirty="0">
                <a:solidFill>
                  <a:srgbClr val="FF0000"/>
                </a:solidFill>
              </a:rPr>
              <a:t>软件实现的是否都是用户要求的</a:t>
            </a:r>
            <a:r>
              <a:rPr lang="zh-CN" altLang="en-US" sz="1600" dirty="0"/>
              <a:t>，不多不少，可以用原始需求和用例表格(需求跟踪矩阵)来表示，正向跟踪一般是用来判断产品有没有少实现；</a:t>
            </a:r>
            <a:endParaRPr lang="zh-CN" altLang="en-US" sz="1600" dirty="0"/>
          </a:p>
          <a:p>
            <a:r>
              <a:rPr lang="zh-CN" altLang="en-US" sz="1600" dirty="0"/>
              <a:t>◆若原始需求和用例有对应，则在对应栏打对号，若某行都没有对号，表明原始需求未实现，正向跟踪发现问题；若某列都没有对号，表明有多余功能用例，软件实现了多余功能，反向跟踪发现问题。反向跟踪一般是用来判断产品有没有多实现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491615"/>
            <a:ext cx="3686175" cy="1400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1563370"/>
            <a:ext cx="3609975" cy="14859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需求管理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315" y="749300"/>
            <a:ext cx="4824730" cy="2199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/>
              <a:t>流程设计表示工具</a:t>
            </a:r>
            <a:endParaRPr lang="zh-CN" altLang="en-US" sz="1400"/>
          </a:p>
          <a:p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</a:rPr>
              <a:t>程序流程图</a:t>
            </a:r>
            <a:r>
              <a:rPr lang="zh-CN" altLang="en-US" sz="1400"/>
              <a:t>(Program Flow Diagram,PFD)：用一些图框表示各种操作，它独立于任何一种程序设计语言，比较直观、清晰，易于学习掌握。任何复杂的程序流程图都应该由</a:t>
            </a:r>
            <a:r>
              <a:rPr lang="zh-CN" altLang="en-US" sz="1400">
                <a:solidFill>
                  <a:srgbClr val="FF0000"/>
                </a:solidFill>
              </a:rPr>
              <a:t>顺序、选择和循环结构</a:t>
            </a:r>
            <a:r>
              <a:rPr lang="zh-CN" altLang="en-US" sz="1400"/>
              <a:t>组合或嵌套而成。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</a:rPr>
              <a:t>IPO图：</a:t>
            </a:r>
            <a:r>
              <a:rPr lang="zh-CN" altLang="en-US" sz="1400"/>
              <a:t>也是流程描述工具，用来描述构成软件系统的每个模块的</a:t>
            </a:r>
            <a:r>
              <a:rPr lang="zh-CN" altLang="en-US" sz="1400">
                <a:solidFill>
                  <a:srgbClr val="FF0000"/>
                </a:solidFill>
              </a:rPr>
              <a:t>输入、输出和数据加工</a:t>
            </a:r>
            <a:r>
              <a:rPr lang="zh-CN" altLang="en-US" sz="1400"/>
              <a:t>。前面学习的数据流图其实就是一种</a:t>
            </a:r>
            <a:r>
              <a:rPr lang="en-US" altLang="zh-CN" sz="1400"/>
              <a:t>IPO</a:t>
            </a:r>
            <a:r>
              <a:rPr lang="zh-CN" altLang="en-US" sz="1400"/>
              <a:t>图</a:t>
            </a:r>
            <a:endParaRPr lang="zh-CN" altLang="en-US" sz="1400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业务流程设计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79745" y="600075"/>
            <a:ext cx="3079750" cy="3942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315" y="749300"/>
            <a:ext cx="6134735" cy="2199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</a:rPr>
              <a:t>N-S图：</a:t>
            </a:r>
            <a:r>
              <a:rPr lang="zh-CN" altLang="en-US" sz="1400"/>
              <a:t>比较容易表示</a:t>
            </a:r>
            <a:r>
              <a:rPr lang="zh-CN" altLang="en-US" sz="1400">
                <a:solidFill>
                  <a:srgbClr val="FF0000"/>
                </a:solidFill>
              </a:rPr>
              <a:t>嵌套和层次</a:t>
            </a:r>
            <a:r>
              <a:rPr lang="zh-CN" altLang="en-US" sz="1400"/>
              <a:t>关系，并具有强烈的结构化特征。但是当问题很复杂时，N-S图可能很大，因此</a:t>
            </a:r>
            <a:r>
              <a:rPr lang="zh-CN" altLang="en-US" sz="1400">
                <a:solidFill>
                  <a:srgbClr val="FF0000"/>
                </a:solidFill>
              </a:rPr>
              <a:t>不适合于复杂程序的设计</a:t>
            </a:r>
            <a:r>
              <a:rPr lang="zh-CN" altLang="en-US" sz="1400"/>
              <a:t>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</a:rPr>
              <a:t>问题分析图(PAD)：</a:t>
            </a:r>
            <a:r>
              <a:rPr lang="zh-CN" altLang="en-US" sz="1400"/>
              <a:t>是一种支持</a:t>
            </a:r>
            <a:r>
              <a:rPr lang="zh-CN" altLang="en-US" sz="1400">
                <a:solidFill>
                  <a:srgbClr val="FF0000"/>
                </a:solidFill>
              </a:rPr>
              <a:t>结构化程序</a:t>
            </a:r>
            <a:r>
              <a:rPr lang="zh-CN" altLang="en-US" sz="1400"/>
              <a:t>设计的图形工具。PAD具有清晰的逻辑结构、标准化的图形等优点，更重要的是，它引导设计人员使用结构化程序设计方法，从而提高程序的质量。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99835" y="699135"/>
            <a:ext cx="2531110" cy="385635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业务流程设计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19250" y="2139315"/>
            <a:ext cx="3322320" cy="256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3370" y="771525"/>
            <a:ext cx="86766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◆业务流程管理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BPM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是一种方法论，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用于优化、管理和自动化组织内的业务流程</a:t>
            </a:r>
            <a:r>
              <a:rPr lang="zh-CN" altLang="en-US">
                <a:sym typeface="+mn-ea"/>
              </a:rPr>
              <a:t>。它涉及识别、建模、分析和优化业务流程，以实现更高效、灵活和协调的运作。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BPM关注整个业务流程的管理，包括流程的执行、监控、优化和自动化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◆业务流程重组BPR</a:t>
            </a:r>
            <a:endParaRPr lang="zh-CN" altLang="en-US"/>
          </a:p>
          <a:p>
            <a:r>
              <a:rPr lang="zh-CN" altLang="en-US"/>
              <a:t>BPR是更为激进的方法，它着眼于对现有业务流程进行彻底的重新设计和改造，以实现质的飞跃的改进，是对企业的业务流程进行</a:t>
            </a:r>
            <a:r>
              <a:rPr lang="zh-CN" altLang="en-US">
                <a:solidFill>
                  <a:srgbClr val="FF0000"/>
                </a:solidFill>
              </a:rPr>
              <a:t>根本性的再思考和彻底性的再设计</a:t>
            </a:r>
            <a:r>
              <a:rPr lang="zh-CN" altLang="en-US"/>
              <a:t>，从而获得可以用诸如成本、质量、服务和速度等方面的业绩来衡量的显著性的成就。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流程管理包含三个层面：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规范流程、优化流程和再造流程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</a:t>
            </a:r>
            <a:r>
              <a:rPr lang="en-US" altLang="zh-CN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业务流程设计分类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215" y="987425"/>
            <a:ext cx="85972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流程设计的任务是设计出系统所有模块和它们之间的相互关系，并具体设计出每个模块内部的功能和处理过程。以下关于流程设计的叙述，正确的是(</a:t>
            </a:r>
            <a:r>
              <a:rPr lang="en-US" altLang="zh-CN"/>
              <a:t>    </a:t>
            </a:r>
            <a:r>
              <a:rPr lang="zh-CN" altLang="en-US"/>
              <a:t>)。</a:t>
            </a:r>
            <a:endParaRPr lang="zh-CN" altLang="en-US"/>
          </a:p>
          <a:p>
            <a:r>
              <a:rPr lang="zh-CN" altLang="en-US"/>
              <a:t>A.任何复杂的程序流程图都应该由顺序、选择、循环结构构成</a:t>
            </a:r>
            <a:endParaRPr lang="zh-CN" altLang="en-US"/>
          </a:p>
          <a:p>
            <a:r>
              <a:rPr lang="zh-CN" altLang="en-US"/>
              <a:t>B.IPO图不适合用来进行流程设计</a:t>
            </a:r>
            <a:endParaRPr lang="zh-CN" altLang="en-US"/>
          </a:p>
          <a:p>
            <a:r>
              <a:rPr lang="zh-CN" altLang="en-US"/>
              <a:t>C.PAD图是一种支持原型化设计方法的图形工具</a:t>
            </a:r>
            <a:endParaRPr lang="zh-CN" altLang="en-US"/>
          </a:p>
          <a:p>
            <a:r>
              <a:rPr lang="zh-CN" altLang="en-US"/>
              <a:t>D.N-S图容易表示嵌套关系和层次关系，特别适合于设计非常复杂的流程答案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业务流程重组(Business Process Reengineering,BPR)是针对企业业务流程的基本问题进行回顾，其核心思路是对业务流程的()改造，BPR过程通常以(</a:t>
            </a:r>
            <a:r>
              <a:rPr lang="en-US" altLang="zh-CN"/>
              <a:t>   </a:t>
            </a:r>
            <a:r>
              <a:rPr lang="zh-CN" altLang="en-US"/>
              <a:t>)为中心。</a:t>
            </a:r>
            <a:endParaRPr lang="zh-CN" altLang="en-US"/>
          </a:p>
          <a:p>
            <a:r>
              <a:rPr lang="zh-CN" altLang="en-US"/>
              <a:t>A、增量式</a:t>
            </a:r>
            <a:r>
              <a:rPr lang="en-US" altLang="zh-CN"/>
              <a:t>                 </a:t>
            </a:r>
            <a:r>
              <a:rPr lang="zh-CN" altLang="en-US"/>
              <a:t>B、根本性</a:t>
            </a:r>
            <a:r>
              <a:rPr lang="en-US" altLang="zh-CN"/>
              <a:t>                           </a:t>
            </a:r>
            <a:r>
              <a:rPr lang="zh-CN" altLang="en-US"/>
              <a:t>C、迭代式</a:t>
            </a:r>
            <a:r>
              <a:rPr lang="en-US" altLang="zh-CN"/>
              <a:t>                  </a:t>
            </a:r>
            <a:r>
              <a:rPr lang="zh-CN" altLang="en-US"/>
              <a:t>D、保守式</a:t>
            </a:r>
            <a:endParaRPr lang="zh-CN" altLang="en-US"/>
          </a:p>
          <a:p>
            <a:r>
              <a:rPr lang="zh-CN" altLang="en-US"/>
              <a:t>A、流程</a:t>
            </a:r>
            <a:r>
              <a:rPr lang="en-US" altLang="zh-CN"/>
              <a:t>                      </a:t>
            </a:r>
            <a:r>
              <a:rPr lang="zh-CN" altLang="en-US"/>
              <a:t>B、需求</a:t>
            </a:r>
            <a:r>
              <a:rPr lang="en-US" altLang="zh-CN"/>
              <a:t>                               </a:t>
            </a:r>
            <a:r>
              <a:rPr lang="zh-CN" altLang="en-US"/>
              <a:t>C、组织</a:t>
            </a:r>
            <a:r>
              <a:rPr lang="en-US" altLang="zh-CN"/>
              <a:t>                      </a:t>
            </a:r>
            <a:r>
              <a:rPr lang="zh-CN" altLang="en-US"/>
              <a:t>D、资源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考试真题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4630" y="915670"/>
            <a:ext cx="87147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/>
              <a:t>◆系统设计主要目的：为系统制定蓝图，在各种技术和实施方法中权衡利弊，精心设计，合理地使用各种资源，</a:t>
            </a:r>
            <a:r>
              <a:rPr lang="zh-CN" altLang="en-US" sz="1600" b="1" dirty="0">
                <a:solidFill>
                  <a:srgbClr val="FF0000"/>
                </a:solidFill>
              </a:rPr>
              <a:t>最终勾画出新系统的详细设计方法</a:t>
            </a:r>
            <a:r>
              <a:rPr lang="zh-CN" altLang="en-US" sz="1600" dirty="0"/>
              <a:t>。简单点说，系统设计就是告诉你该怎么做，需求分析就是找到你要做什么，系统设计就是告诉你怎么做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◆系统设计方法：结构化设计方法，面向对象设计方法。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◆系统设计的主要内容：</a:t>
            </a:r>
            <a:r>
              <a:rPr lang="zh-CN" altLang="en-US" sz="1600" b="1" dirty="0">
                <a:solidFill>
                  <a:srgbClr val="FF0000"/>
                </a:solidFill>
              </a:rPr>
              <a:t>概要设计、详细设计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◆概要设计基本任务：又称为</a:t>
            </a:r>
            <a:r>
              <a:rPr lang="zh-CN" altLang="en-US" sz="1600" b="1" dirty="0">
                <a:solidFill>
                  <a:srgbClr val="FF0000"/>
                </a:solidFill>
              </a:rPr>
              <a:t>系统总体结构设计</a:t>
            </a:r>
            <a:r>
              <a:rPr lang="zh-CN" altLang="en-US" sz="1600" dirty="0"/>
              <a:t>，是将系统的功能需求分配给软件模块，确定每个模块的功能和调用关系，形成</a:t>
            </a:r>
            <a:r>
              <a:rPr lang="zh-CN" altLang="en-US" sz="1600" b="1" dirty="0">
                <a:solidFill>
                  <a:srgbClr val="FF0000"/>
                </a:solidFill>
              </a:rPr>
              <a:t>软件的模块结构图，即系统结构图</a:t>
            </a:r>
            <a:r>
              <a:rPr lang="zh-CN" altLang="en-US" sz="1600" dirty="0"/>
              <a:t>。还需要产出概要设计说明书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◆详细设计的基本任务：</a:t>
            </a:r>
            <a:r>
              <a:rPr lang="zh-CN" altLang="en-US" sz="1600" b="1" dirty="0">
                <a:solidFill>
                  <a:srgbClr val="FF0000"/>
                </a:solidFill>
              </a:rPr>
              <a:t>模块内详细算法设计、模块内数据结构设计、数据库的物理设计、其他设计(代码、输入/输出格式、用户界面)、</a:t>
            </a:r>
            <a:r>
              <a:rPr lang="zh-CN" altLang="en-US" sz="1600" dirty="0"/>
              <a:t>编写详细设计说明书、评审。</a:t>
            </a:r>
            <a:endParaRPr lang="zh-CN" altLang="en-US" sz="1600" dirty="0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2280" y="718185"/>
            <a:ext cx="71443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◆</a:t>
            </a:r>
            <a:r>
              <a:rPr lang="zh-CN" altLang="en-US" sz="1400" b="1" dirty="0">
                <a:solidFill>
                  <a:srgbClr val="FF0000"/>
                </a:solidFill>
              </a:rPr>
              <a:t>系统设计基本原理：</a:t>
            </a:r>
            <a:r>
              <a:rPr lang="zh-CN" altLang="en-US" sz="1400" dirty="0"/>
              <a:t>当进行系统设计时，有一些基本原则可以帮助我们更好地规划和构建软件系统。以下是这些原则的通俗解释：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b="1" dirty="0"/>
              <a:t>抽象化</a:t>
            </a:r>
            <a:r>
              <a:rPr lang="zh-CN" altLang="en-US" sz="1400" dirty="0"/>
              <a:t>： 就像画家将一幅画分成不同的图层，系统设计中也会将复杂的问题分成更小、更易管理的部分。这样做能让我们关注重要的细节，同时不被不必要的复杂性所困扰。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b="1" dirty="0"/>
              <a:t>自顶而下，逐步求精</a:t>
            </a:r>
            <a:r>
              <a:rPr lang="zh-CN" altLang="en-US" sz="1400" dirty="0"/>
              <a:t>： 想象你在建立一座高楼大厦，你首先会构想整体的结构，然后一层一层地逐步建造。在系统设计中也是如此，我们先考虑整体框架，然后逐步添加细节，以确保每个部分都被仔细设计和优化。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b="1" dirty="0"/>
              <a:t>信息隐蔽</a:t>
            </a:r>
            <a:r>
              <a:rPr lang="zh-CN" altLang="en-US" sz="1400" dirty="0"/>
              <a:t>： 想象你开车时并不需要了解引擎的每个零件如何运作。在系统设计中，我们可以隐藏复杂的内部细节，只暴露必要的信息给其他部分。这样能够降低不同模块之间的相互影响，使系统更易于管理和维护。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b="1" dirty="0"/>
              <a:t>模块独立（高内聚，低耦合）</a:t>
            </a:r>
            <a:r>
              <a:rPr lang="zh-CN" altLang="en-US" sz="1400" dirty="0"/>
              <a:t>： 就像用乐高积木一样，系统设计中的各个部分应该是独立的，即每个模块都有自己的功能并且尽可能不依赖其他模块。高内聚表示模块内部的元素彼此紧密相关，低耦合表示模块</a:t>
            </a:r>
            <a:r>
              <a:rPr lang="zh-CN" altLang="en-US" sz="1400"/>
              <a:t>之间的依赖尽可能降低</a:t>
            </a:r>
            <a:endParaRPr lang="zh-CN" altLang="en-US" sz="1400" dirty="0"/>
          </a:p>
          <a:p>
            <a:endParaRPr lang="zh-CN" altLang="en-US" sz="1400" dirty="0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187624" y="195486"/>
            <a:ext cx="1515760" cy="72008"/>
            <a:chOff x="539552" y="195486"/>
            <a:chExt cx="1482080" cy="72008"/>
          </a:xfrm>
        </p:grpSpPr>
        <p:sp>
          <p:nvSpPr>
            <p:cNvPr id="45" name="矩形 44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2674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C00000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C0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3240" y="718185"/>
            <a:ext cx="81457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ym typeface="+mn-ea"/>
              </a:rPr>
              <a:t>◆</a:t>
            </a:r>
            <a:r>
              <a:rPr lang="zh-CN" altLang="en-US" sz="1200" b="1">
                <a:solidFill>
                  <a:srgbClr val="FF0000"/>
                </a:solidFill>
                <a:sym typeface="+mn-ea"/>
              </a:rPr>
              <a:t>系统设计基本原则：</a:t>
            </a:r>
            <a:r>
              <a:rPr lang="zh-CN" altLang="en-US" sz="1200"/>
              <a:t>当进行系统设计时，一些原则可以帮助我们构建清晰、可维护且高效的软件系统。以下是这些原则的解释：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 b="1"/>
              <a:t>保持模块的大小适中</a:t>
            </a:r>
            <a:r>
              <a:rPr lang="zh-CN" altLang="en-US" sz="1200"/>
              <a:t>： 就像把一块大蛋糕切成适合一口吃的小块一样，系统中的模块也应该适中，不要太大也不要太小。这样做可以使每个模块的功能清晰，并且易于理解、测试和维护。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 b="1"/>
              <a:t>尽可能减少调用的深度</a:t>
            </a:r>
            <a:r>
              <a:rPr lang="zh-CN" altLang="en-US" sz="1200"/>
              <a:t>： 想象你需要找到某本书，如果每次你要找的书都在另一本书的页码里，你需要不断翻书才能找到。在系统设计中，减少调用深度意味着尽量减少程序的层层嵌套，以避免复杂的调用关系，使代码更清晰和高效。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 b="1"/>
              <a:t>多扇入，少扇出</a:t>
            </a:r>
            <a:r>
              <a:rPr lang="zh-CN" altLang="en-US" sz="1200"/>
              <a:t>： 想像一个火车站，火车到站后乘客下车，站台上的人上车，但火车的出口只有一个。在系统设计中，模块应该允许多个模块调用它（多扇入），但它本身应尽量少调用其他模块（少扇出），以减少模块之间的复杂关系。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 b="1"/>
              <a:t>单入口，单出口</a:t>
            </a:r>
            <a:r>
              <a:rPr lang="zh-CN" altLang="en-US" sz="1200"/>
              <a:t>： 就像你进入一座建筑物只有一个门一样，在模块设计中，最好只有一个入口和一个出口。这样可以使模块的功能和接口更清晰，不容易引入混淆和错误。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 b="1"/>
              <a:t>模块的作用域应该在模块之内</a:t>
            </a:r>
            <a:r>
              <a:rPr lang="zh-CN" altLang="en-US" sz="1200"/>
              <a:t>： 就像一个厨房用具只在厨房里使用一样，模块的功能应该限制在模块内部，不要让外部模块直接访问内部的细节。这有助于封装和隐藏内部逻辑，防止外部干扰。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 b="1"/>
              <a:t>功能应该是可预测的</a:t>
            </a:r>
            <a:r>
              <a:rPr lang="zh-CN" altLang="en-US" sz="1200"/>
              <a:t>： 就像按下开关会打开灯一样，模块的功能应该是可预测的。使用者在调用一个模块时应该能够合理地预期它会发生什么，从而避免产生混淆和不可预知的结果。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5695" y="41148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b="1" spc="22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</a:t>
            </a:r>
            <a:endParaRPr lang="zh-CN" altLang="en-US" sz="1400" b="1" spc="22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PP_MARK_KEY" val="10e0a2ba-7e34-4787-86f4-c2317ac5d6aa"/>
  <p:tag name="COMMONDATA" val="eyJoZGlkIjoiMDI1ZDBmNTAwNjIyMjhjMjg3MjA5YmUxMzExMTBhZj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3488</Words>
  <Application>WPS 演示</Application>
  <PresentationFormat>全屏显示(16:9)</PresentationFormat>
  <Paragraphs>165</Paragraphs>
  <Slides>15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Impact</vt:lpstr>
      <vt:lpstr>微软雅黑</vt:lpstr>
      <vt:lpstr>Calibri</vt:lpstr>
      <vt:lpstr>Arial Unicode MS</vt:lpstr>
      <vt:lpstr>PMingLiU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汪洋</cp:lastModifiedBy>
  <cp:revision>244</cp:revision>
  <dcterms:created xsi:type="dcterms:W3CDTF">2015-03-22T11:03:00Z</dcterms:created>
  <dcterms:modified xsi:type="dcterms:W3CDTF">2023-08-28T14:21:01Z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2052-12.1.0.15066</vt:lpwstr>
  </property>
  <property fmtid="{D5CDD505-2E9C-101B-9397-08002B2CF9AE}" pid="3" name="ICV">
    <vt:lpwstr>BBD3920CE3F8443DB356F5CBF7453483_13</vt:lpwstr>
  </property>
</Properties>
</file>